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21"/>
  </p:notesMasterIdLst>
  <p:sldIdLst>
    <p:sldId id="262" r:id="rId5"/>
    <p:sldId id="325" r:id="rId6"/>
    <p:sldId id="331" r:id="rId7"/>
    <p:sldId id="327" r:id="rId8"/>
    <p:sldId id="337" r:id="rId9"/>
    <p:sldId id="326" r:id="rId10"/>
    <p:sldId id="342" r:id="rId11"/>
    <p:sldId id="328" r:id="rId12"/>
    <p:sldId id="339" r:id="rId13"/>
    <p:sldId id="338" r:id="rId14"/>
    <p:sldId id="332" r:id="rId15"/>
    <p:sldId id="333" r:id="rId16"/>
    <p:sldId id="334" r:id="rId17"/>
    <p:sldId id="341" r:id="rId18"/>
    <p:sldId id="335" r:id="rId19"/>
    <p:sldId id="336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CE161-6B13-4C3B-9F24-62C980B0B445}" type="datetimeFigureOut">
              <a:rPr lang="es-CO" smtClean="0"/>
              <a:t>20/06/2023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FB245-EECF-42C9-9154-BBFCD0334CD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67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b="1" dirty="0">
              <a:solidFill>
                <a:schemeClr val="bg1"/>
              </a:solidFill>
            </a:endParaRPr>
          </a:p>
        </p:txBody>
      </p:sp>
      <p:sp>
        <p:nvSpPr>
          <p:cNvPr id="142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E90D0-AC50-4BE7-BA29-60177709A41C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altLang="es-C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01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b="1" dirty="0">
              <a:solidFill>
                <a:schemeClr val="bg1"/>
              </a:solidFill>
            </a:endParaRPr>
          </a:p>
        </p:txBody>
      </p:sp>
      <p:sp>
        <p:nvSpPr>
          <p:cNvPr id="142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E90D0-AC50-4BE7-BA29-60177709A41C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altLang="es-C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901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b="1" dirty="0">
              <a:solidFill>
                <a:schemeClr val="bg1"/>
              </a:solidFill>
            </a:endParaRPr>
          </a:p>
        </p:txBody>
      </p:sp>
      <p:sp>
        <p:nvSpPr>
          <p:cNvPr id="142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E90D0-AC50-4BE7-BA29-60177709A41C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altLang="es-C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808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b="1" dirty="0">
              <a:solidFill>
                <a:schemeClr val="bg1"/>
              </a:solidFill>
            </a:endParaRPr>
          </a:p>
        </p:txBody>
      </p:sp>
      <p:sp>
        <p:nvSpPr>
          <p:cNvPr id="142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E90D0-AC50-4BE7-BA29-60177709A41C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O" altLang="es-C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798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b="1" dirty="0">
              <a:solidFill>
                <a:schemeClr val="bg1"/>
              </a:solidFill>
            </a:endParaRPr>
          </a:p>
        </p:txBody>
      </p:sp>
      <p:sp>
        <p:nvSpPr>
          <p:cNvPr id="142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E90D0-AC50-4BE7-BA29-60177709A41C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O" altLang="es-C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252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b="1" dirty="0">
              <a:solidFill>
                <a:schemeClr val="bg1"/>
              </a:solidFill>
            </a:endParaRPr>
          </a:p>
        </p:txBody>
      </p:sp>
      <p:sp>
        <p:nvSpPr>
          <p:cNvPr id="142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E90D0-AC50-4BE7-BA29-60177709A41C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O" altLang="es-C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896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b="1" dirty="0">
              <a:solidFill>
                <a:schemeClr val="bg1"/>
              </a:solidFill>
            </a:endParaRPr>
          </a:p>
        </p:txBody>
      </p:sp>
      <p:sp>
        <p:nvSpPr>
          <p:cNvPr id="142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E90D0-AC50-4BE7-BA29-60177709A41C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O" altLang="es-C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996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b="1" dirty="0">
              <a:solidFill>
                <a:schemeClr val="bg1"/>
              </a:solidFill>
            </a:endParaRPr>
          </a:p>
        </p:txBody>
      </p:sp>
      <p:sp>
        <p:nvSpPr>
          <p:cNvPr id="142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E90D0-AC50-4BE7-BA29-60177709A41C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altLang="es-C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67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b="1" dirty="0">
              <a:solidFill>
                <a:schemeClr val="bg1"/>
              </a:solidFill>
            </a:endParaRPr>
          </a:p>
        </p:txBody>
      </p:sp>
      <p:sp>
        <p:nvSpPr>
          <p:cNvPr id="142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E90D0-AC50-4BE7-BA29-60177709A41C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altLang="es-C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89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b="1" dirty="0">
              <a:solidFill>
                <a:schemeClr val="bg1"/>
              </a:solidFill>
            </a:endParaRPr>
          </a:p>
        </p:txBody>
      </p:sp>
      <p:sp>
        <p:nvSpPr>
          <p:cNvPr id="142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E90D0-AC50-4BE7-BA29-60177709A41C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altLang="es-C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4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b="1" dirty="0">
              <a:solidFill>
                <a:schemeClr val="bg1"/>
              </a:solidFill>
            </a:endParaRPr>
          </a:p>
        </p:txBody>
      </p:sp>
      <p:sp>
        <p:nvSpPr>
          <p:cNvPr id="142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E90D0-AC50-4BE7-BA29-60177709A41C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altLang="es-C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308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b="1" dirty="0">
              <a:solidFill>
                <a:schemeClr val="bg1"/>
              </a:solidFill>
            </a:endParaRPr>
          </a:p>
        </p:txBody>
      </p:sp>
      <p:sp>
        <p:nvSpPr>
          <p:cNvPr id="142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E90D0-AC50-4BE7-BA29-60177709A41C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O" altLang="es-C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037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b="1" dirty="0">
              <a:solidFill>
                <a:schemeClr val="bg1"/>
              </a:solidFill>
            </a:endParaRPr>
          </a:p>
        </p:txBody>
      </p:sp>
      <p:sp>
        <p:nvSpPr>
          <p:cNvPr id="142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E90D0-AC50-4BE7-BA29-60177709A41C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altLang="es-C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161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b="1" dirty="0">
              <a:solidFill>
                <a:schemeClr val="bg1"/>
              </a:solidFill>
            </a:endParaRPr>
          </a:p>
        </p:txBody>
      </p:sp>
      <p:sp>
        <p:nvSpPr>
          <p:cNvPr id="142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E90D0-AC50-4BE7-BA29-60177709A41C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altLang="es-C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465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b="1" dirty="0">
              <a:solidFill>
                <a:schemeClr val="bg1"/>
              </a:solidFill>
            </a:endParaRPr>
          </a:p>
        </p:txBody>
      </p:sp>
      <p:sp>
        <p:nvSpPr>
          <p:cNvPr id="142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E90D0-AC50-4BE7-BA29-60177709A41C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altLang="es-C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373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b="1" dirty="0">
              <a:solidFill>
                <a:schemeClr val="bg1"/>
              </a:solidFill>
            </a:endParaRPr>
          </a:p>
        </p:txBody>
      </p:sp>
      <p:sp>
        <p:nvSpPr>
          <p:cNvPr id="142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E90D0-AC50-4BE7-BA29-60177709A41C}" type="slidenum">
              <a:rPr kumimoji="0" lang="es-CO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altLang="es-C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17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D662CCA-059C-4065-8877-F7B81F41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D8202-8488-4258-AB02-AB6D440A9187}" type="datetimeFigureOut">
              <a:rPr lang="es-CO" smtClean="0"/>
              <a:t>20/06/2023</a:t>
            </a:fld>
            <a:endParaRPr lang="es-CO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D52F734-DDF1-46FD-B7CF-ED545D47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189F963-DE0E-4A46-9E32-FCF7AC45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8E5F2-AAAD-4A1E-97DF-4E405ACA821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480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D662CCA-059C-4065-8877-F7B81F41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D8202-8488-4258-AB02-AB6D440A9187}" type="datetimeFigureOut">
              <a:rPr lang="es-CO" smtClean="0"/>
              <a:t>20/06/2023</a:t>
            </a:fld>
            <a:endParaRPr lang="es-CO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D52F734-DDF1-46FD-B7CF-ED545D47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189F963-DE0E-4A46-9E32-FCF7AC45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8E5F2-AAAD-4A1E-97DF-4E405ACA821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819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D662CCA-059C-4065-8877-F7B81F41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D8202-8488-4258-AB02-AB6D440A9187}" type="datetimeFigureOut">
              <a:rPr lang="es-CO" smtClean="0"/>
              <a:t>20/06/2023</a:t>
            </a:fld>
            <a:endParaRPr lang="es-CO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D52F734-DDF1-46FD-B7CF-ED545D47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189F963-DE0E-4A46-9E32-FCF7AC45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8E5F2-AAAD-4A1E-97DF-4E405ACA821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426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D662CCA-059C-4065-8877-F7B81F41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D8202-8488-4258-AB02-AB6D440A9187}" type="datetimeFigureOut">
              <a:rPr lang="es-CO" smtClean="0"/>
              <a:t>20/06/2023</a:t>
            </a:fld>
            <a:endParaRPr lang="es-CO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D52F734-DDF1-46FD-B7CF-ED545D47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189F963-DE0E-4A46-9E32-FCF7AC45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8E5F2-AAAD-4A1E-97DF-4E405ACA821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448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D662CCA-059C-4065-8877-F7B81F41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D8202-8488-4258-AB02-AB6D440A9187}" type="datetimeFigureOut">
              <a:rPr lang="es-CO" smtClean="0"/>
              <a:t>20/06/2023</a:t>
            </a:fld>
            <a:endParaRPr lang="es-CO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D52F734-DDF1-46FD-B7CF-ED545D47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189F963-DE0E-4A46-9E32-FCF7AC45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8E5F2-AAAD-4A1E-97DF-4E405ACA821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7341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3D662CCA-059C-4065-8877-F7B81F41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D8202-8488-4258-AB02-AB6D440A9187}" type="datetimeFigureOut">
              <a:rPr lang="es-CO" smtClean="0"/>
              <a:t>20/06/2023</a:t>
            </a:fld>
            <a:endParaRPr lang="es-CO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5D52F734-DDF1-46FD-B7CF-ED545D47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189F963-DE0E-4A46-9E32-FCF7AC45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8E5F2-AAAD-4A1E-97DF-4E405ACA821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662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3D662CCA-059C-4065-8877-F7B81F41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D8202-8488-4258-AB02-AB6D440A9187}" type="datetimeFigureOut">
              <a:rPr lang="es-CO" smtClean="0"/>
              <a:t>20/06/2023</a:t>
            </a:fld>
            <a:endParaRPr lang="es-CO" dirty="0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5D52F734-DDF1-46FD-B7CF-ED545D47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7189F963-DE0E-4A46-9E32-FCF7AC45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8E5F2-AAAD-4A1E-97DF-4E405ACA821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637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3D662CCA-059C-4065-8877-F7B81F41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D8202-8488-4258-AB02-AB6D440A9187}" type="datetimeFigureOut">
              <a:rPr lang="es-CO" smtClean="0"/>
              <a:t>20/06/2023</a:t>
            </a:fld>
            <a:endParaRPr lang="es-CO" dirty="0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5D52F734-DDF1-46FD-B7CF-ED545D47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7189F963-DE0E-4A46-9E32-FCF7AC45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8E5F2-AAAD-4A1E-97DF-4E405ACA821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2351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3D662CCA-059C-4065-8877-F7B81F41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D8202-8488-4258-AB02-AB6D440A9187}" type="datetimeFigureOut">
              <a:rPr lang="es-CO" smtClean="0"/>
              <a:t>20/06/2023</a:t>
            </a:fld>
            <a:endParaRPr lang="es-CO" dirty="0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5D52F734-DDF1-46FD-B7CF-ED545D47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7189F963-DE0E-4A46-9E32-FCF7AC45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8E5F2-AAAD-4A1E-97DF-4E405ACA821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6673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3D662CCA-059C-4065-8877-F7B81F41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D8202-8488-4258-AB02-AB6D440A9187}" type="datetimeFigureOut">
              <a:rPr lang="es-CO" smtClean="0"/>
              <a:t>20/06/2023</a:t>
            </a:fld>
            <a:endParaRPr lang="es-CO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5D52F734-DDF1-46FD-B7CF-ED545D47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189F963-DE0E-4A46-9E32-FCF7AC45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8E5F2-AAAD-4A1E-97DF-4E405ACA821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0745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3D662CCA-059C-4065-8877-F7B81F41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D8202-8488-4258-AB02-AB6D440A9187}" type="datetimeFigureOut">
              <a:rPr lang="es-CO" smtClean="0"/>
              <a:t>20/06/2023</a:t>
            </a:fld>
            <a:endParaRPr lang="es-CO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5D52F734-DDF1-46FD-B7CF-ED545D47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 dirty="0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189F963-DE0E-4A46-9E32-FCF7AC45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8E5F2-AAAD-4A1E-97DF-4E405ACA821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640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D662CCA-059C-4065-8877-F7B81F413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77D8202-8488-4258-AB02-AB6D440A9187}" type="datetimeFigureOut">
              <a:rPr lang="es-CO" smtClean="0"/>
              <a:t>20/06/2023</a:t>
            </a:fld>
            <a:endParaRPr lang="es-CO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D52F734-DDF1-46FD-B7CF-ED545D47B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189F963-DE0E-4A46-9E32-FCF7AC45A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48E5F2-AAAD-4A1E-97DF-4E405ACA821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6666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9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1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2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5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7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7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Logotipo&#10;&#10;Descripción generada automáticamente">
            <a:extLst>
              <a:ext uri="{FF2B5EF4-FFF2-40B4-BE49-F238E27FC236}">
                <a16:creationId xmlns:a16="http://schemas.microsoft.com/office/drawing/2014/main" id="{BBAB2BF8-CF26-4EF9-A6C8-90F07D6DD3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8" t="15578" r="25143" b="15649"/>
          <a:stretch/>
        </p:blipFill>
        <p:spPr>
          <a:xfrm>
            <a:off x="10641418" y="568486"/>
            <a:ext cx="1062903" cy="1160859"/>
          </a:xfrm>
          <a:prstGeom prst="rect">
            <a:avLst/>
          </a:prstGeom>
        </p:spPr>
      </p:pic>
      <p:pic>
        <p:nvPicPr>
          <p:cNvPr id="3" name="Imagen 2" descr="Flecha">
            <a:extLst>
              <a:ext uri="{FF2B5EF4-FFF2-40B4-BE49-F238E27FC236}">
                <a16:creationId xmlns:a16="http://schemas.microsoft.com/office/drawing/2014/main" id="{649A1EAA-0402-951D-0177-AB0B9D8F91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5839620-4CC5-22DF-F0A6-3A973128708C}"/>
              </a:ext>
            </a:extLst>
          </p:cNvPr>
          <p:cNvSpPr txBox="1"/>
          <p:nvPr/>
        </p:nvSpPr>
        <p:spPr>
          <a:xfrm>
            <a:off x="731520" y="5325707"/>
            <a:ext cx="8961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>
                <a:solidFill>
                  <a:schemeClr val="bg1"/>
                </a:solidFill>
                <a:latin typeface="Dreaming Outloud Pro" panose="020B0604020202020204" pitchFamily="66" charset="0"/>
                <a:cs typeface="Dreaming Outloud Pro" panose="020B0604020202020204" pitchFamily="66" charset="0"/>
              </a:rPr>
              <a:t>NUEVAS </a:t>
            </a:r>
            <a:r>
              <a:rPr lang="es-CO" sz="5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ADQUISICIONES</a:t>
            </a:r>
          </a:p>
        </p:txBody>
      </p:sp>
    </p:spTree>
    <p:extLst>
      <p:ext uri="{BB962C8B-B14F-4D97-AF65-F5344CB8AC3E}">
        <p14:creationId xmlns:p14="http://schemas.microsoft.com/office/powerpoint/2010/main" val="3734933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89784" y="671863"/>
            <a:ext cx="9783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335B74"/>
                </a:solidFill>
              </a:rPr>
              <a:t>Las siguientes adquisiciones pueden ser consultadas en la sede Medellín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/>
        </p:nvGraphicFramePr>
        <p:xfrm>
          <a:off x="546551" y="2932777"/>
          <a:ext cx="2506749" cy="190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1156870">
                <a:tc>
                  <a:txBody>
                    <a:bodyPr/>
                    <a:lstStyle/>
                    <a:p>
                      <a:r>
                        <a:rPr lang="es-CO" sz="1400" dirty="0"/>
                        <a:t>ODONTOLOGIA RESTAURADORA INTEGRAL: REHABILITACION DEL DIENTE ENDODONTICAMENTE TRATADO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292949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BORGIA BOTTO, ERNESTO.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444214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/>
        </p:nvGraphicFramePr>
        <p:xfrm>
          <a:off x="6214742" y="3048810"/>
          <a:ext cx="2506749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DISPOSITIVOS DE ANCLAJE TEMPORAL EN ORTODONCIA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NANDA, RAVINDRA; URIBE, FLAVIO; YADAV, SUMIT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2ª. 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30963"/>
                  </a:ext>
                </a:extLst>
              </a:tr>
            </a:tbl>
          </a:graphicData>
        </a:graphic>
      </p:graphicFrame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BBAB2BF8-CF26-4EF9-A6C8-90F07D6DD3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8" t="15578" r="25143" b="15649"/>
          <a:stretch/>
        </p:blipFill>
        <p:spPr>
          <a:xfrm>
            <a:off x="10641418" y="568486"/>
            <a:ext cx="1062903" cy="1160859"/>
          </a:xfrm>
          <a:prstGeom prst="rect">
            <a:avLst/>
          </a:prstGeom>
        </p:spPr>
      </p:pic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7B920AF9-4671-1DD2-BCDB-926142179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72" y="2304288"/>
            <a:ext cx="2874128" cy="3596911"/>
          </a:xfrm>
          <a:prstGeom prst="rect">
            <a:avLst/>
          </a:prstGeom>
        </p:spPr>
      </p:pic>
      <p:pic>
        <p:nvPicPr>
          <p:cNvPr id="8" name="Imagen 7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5CB559E4-919F-6724-2A5B-5106FC5131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36" y="2304288"/>
            <a:ext cx="2699613" cy="354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94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89784" y="671863"/>
            <a:ext cx="9783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335B74"/>
                </a:solidFill>
              </a:rPr>
              <a:t>Las siguientes adquisiciones pueden ser consultadas en la sede Medellín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53822"/>
              </p:ext>
            </p:extLst>
          </p:nvPr>
        </p:nvGraphicFramePr>
        <p:xfrm>
          <a:off x="561659" y="2877913"/>
          <a:ext cx="2506749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ODONTOLOGIA BASADA EN LA EVIDENCIA: DE LA TEORIA A LA PRACTICA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BARBOSA-LIZ, DIANA M.; PINEDA-VELEZ, ELIANA L.; AGUDELO-SUAREZ, ANDRES 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530490"/>
              </p:ext>
            </p:extLst>
          </p:nvPr>
        </p:nvGraphicFramePr>
        <p:xfrm>
          <a:off x="6205271" y="2965844"/>
          <a:ext cx="2506749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EVALUACION Y TRATAMIENTO DE LOS TRASTORNOS DEL SUEÑO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BUELA-CASAL, GUALBERTO; DIAZ-ROMAN, AMPARO; SANCHEZ GOMEZ, ANA ISABEL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</a:tbl>
          </a:graphicData>
        </a:graphic>
      </p:graphicFrame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BBAB2BF8-CF26-4EF9-A6C8-90F07D6DD3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8" t="15578" r="25143" b="15649"/>
          <a:stretch/>
        </p:blipFill>
        <p:spPr>
          <a:xfrm>
            <a:off x="10641418" y="568486"/>
            <a:ext cx="1062903" cy="1160859"/>
          </a:xfrm>
          <a:prstGeom prst="rect">
            <a:avLst/>
          </a:prstGeom>
        </p:spPr>
      </p:pic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64B96779-B899-3FA1-9204-E96637F2CC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93" y="2319445"/>
            <a:ext cx="2461423" cy="3584448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06B609D3-0DF0-29C2-5155-F3A30759AA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375" y="2397169"/>
            <a:ext cx="238574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5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89784" y="671863"/>
            <a:ext cx="9783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335B74"/>
                </a:solidFill>
              </a:rPr>
              <a:t>Las siguientes adquisiciones pueden ser consultadas en la sede Medellín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304193"/>
              </p:ext>
            </p:extLst>
          </p:nvPr>
        </p:nvGraphicFramePr>
        <p:xfrm>
          <a:off x="546552" y="2932777"/>
          <a:ext cx="2506749" cy="168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MEDICINA DEL SUEÑO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DAVID, PERLA; BLANCO, MARGARITA; PEDEMONTE, MARISA; VELLUTI, RICARDO; TUFIK, SERGIO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794859"/>
              </p:ext>
            </p:extLst>
          </p:nvPr>
        </p:nvGraphicFramePr>
        <p:xfrm>
          <a:off x="6360797" y="3039457"/>
          <a:ext cx="2506749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BASES FISIOPATOLOGICAS DEL CUIDADO INTENSIVO NEONATAL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QUERO JIMENEZ, JOSE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</a:tbl>
          </a:graphicData>
        </a:graphic>
      </p:graphicFrame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BBAB2BF8-CF26-4EF9-A6C8-90F07D6DD3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8" t="15578" r="25143" b="15649"/>
          <a:stretch/>
        </p:blipFill>
        <p:spPr>
          <a:xfrm>
            <a:off x="10641418" y="568486"/>
            <a:ext cx="1062903" cy="1160859"/>
          </a:xfrm>
          <a:prstGeom prst="rect">
            <a:avLst/>
          </a:prstGeom>
        </p:spPr>
      </p:pic>
      <p:pic>
        <p:nvPicPr>
          <p:cNvPr id="3" name="Imagen 2" descr="Texto, Patrón de fondo">
            <a:extLst>
              <a:ext uri="{FF2B5EF4-FFF2-40B4-BE49-F238E27FC236}">
                <a16:creationId xmlns:a16="http://schemas.microsoft.com/office/drawing/2014/main" id="{60CF5D0F-AF19-6919-9A9E-5DFAD57ECB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167" y="2204838"/>
            <a:ext cx="2615458" cy="3465483"/>
          </a:xfrm>
          <a:prstGeom prst="rect">
            <a:avLst/>
          </a:prstGeom>
        </p:spPr>
      </p:pic>
      <p:pic>
        <p:nvPicPr>
          <p:cNvPr id="5" name="Imagen 4" descr="Interfaz de usuario gráfica">
            <a:extLst>
              <a:ext uri="{FF2B5EF4-FFF2-40B4-BE49-F238E27FC236}">
                <a16:creationId xmlns:a16="http://schemas.microsoft.com/office/drawing/2014/main" id="{C4305218-C88D-C2D5-BCF5-8EDA612328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53" y="2087007"/>
            <a:ext cx="2533893" cy="35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89784" y="671863"/>
            <a:ext cx="9783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335B74"/>
                </a:solidFill>
              </a:rPr>
              <a:t>Las siguientes adquisiciones pueden ser consultadas en la sede Medellín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985464"/>
              </p:ext>
            </p:extLst>
          </p:nvPr>
        </p:nvGraphicFramePr>
        <p:xfrm>
          <a:off x="546552" y="2932777"/>
          <a:ext cx="2506749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FISIOLOGIA RESPIRATORIA : LO ESENCIAL EN LA PRACTICA CLINICA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CRISTANCHO GOMEZ, WILLIAM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4ª.ED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30963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071379"/>
              </p:ext>
            </p:extLst>
          </p:nvPr>
        </p:nvGraphicFramePr>
        <p:xfrm>
          <a:off x="6379084" y="2645757"/>
          <a:ext cx="2506749" cy="241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400" dirty="0"/>
                        <a:t>GERENCIA HOSPITALARIA: PARA UNA ADMINISTRACION EFECTIVA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MALAGON-LONDOÑO, GUSTAVO; PONTO LAVERDE, GABRIEL; REYNALES LONDOÑO, JAIRO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4ª. 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30963"/>
                  </a:ext>
                </a:extLst>
              </a:tr>
            </a:tbl>
          </a:graphicData>
        </a:graphic>
      </p:graphicFrame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BBAB2BF8-CF26-4EF9-A6C8-90F07D6DD3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8" t="15578" r="25143" b="15649"/>
          <a:stretch/>
        </p:blipFill>
        <p:spPr>
          <a:xfrm>
            <a:off x="10641418" y="568486"/>
            <a:ext cx="1062903" cy="1160859"/>
          </a:xfrm>
          <a:prstGeom prst="rect">
            <a:avLst/>
          </a:prstGeom>
        </p:spPr>
      </p:pic>
      <p:pic>
        <p:nvPicPr>
          <p:cNvPr id="4" name="Imagen 3" descr="Imagen que contiene Mapa&#10;&#10;Descripción generada automáticamente">
            <a:extLst>
              <a:ext uri="{FF2B5EF4-FFF2-40B4-BE49-F238E27FC236}">
                <a16:creationId xmlns:a16="http://schemas.microsoft.com/office/drawing/2014/main" id="{1B148349-46EF-8793-2B41-D132AF4DA6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22" y="2104578"/>
            <a:ext cx="2903941" cy="3835717"/>
          </a:xfrm>
          <a:prstGeom prst="rect">
            <a:avLst/>
          </a:prstGeom>
        </p:spPr>
      </p:pic>
      <p:pic>
        <p:nvPicPr>
          <p:cNvPr id="8" name="Imagen 7" descr="Interfaz de usuario gráfica">
            <a:extLst>
              <a:ext uri="{FF2B5EF4-FFF2-40B4-BE49-F238E27FC236}">
                <a16:creationId xmlns:a16="http://schemas.microsoft.com/office/drawing/2014/main" id="{95A89A38-652C-9D17-5943-ED0231B787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756" y="2104577"/>
            <a:ext cx="2737862" cy="383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2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89784" y="671863"/>
            <a:ext cx="9783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335B74"/>
                </a:solidFill>
              </a:rPr>
              <a:t>Las siguientes adquisiciones pueden ser consultadas en la sede PEREIRA</a:t>
            </a: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062567"/>
              </p:ext>
            </p:extLst>
          </p:nvPr>
        </p:nvGraphicFramePr>
        <p:xfrm>
          <a:off x="1767792" y="2968640"/>
          <a:ext cx="2506749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PROPEDEUTICA Y SEMIOLOGIA EN ODONTOLOGIA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IBAÑEZ MANCERA, NORMA GUADALUPE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2ª.ED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30963"/>
                  </a:ext>
                </a:extLst>
              </a:tr>
            </a:tbl>
          </a:graphicData>
        </a:graphic>
      </p:graphicFrame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BBAB2BF8-CF26-4EF9-A6C8-90F07D6DD3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8" t="15578" r="25143" b="15649"/>
          <a:stretch/>
        </p:blipFill>
        <p:spPr>
          <a:xfrm>
            <a:off x="10641418" y="568486"/>
            <a:ext cx="1062903" cy="1160859"/>
          </a:xfrm>
          <a:prstGeom prst="rect">
            <a:avLst/>
          </a:prstGeom>
        </p:spPr>
      </p:pic>
      <p:pic>
        <p:nvPicPr>
          <p:cNvPr id="11" name="Imagen 10" descr="Diagrama&#10;&#10;Descripción generada automáticamente">
            <a:extLst>
              <a:ext uri="{FF2B5EF4-FFF2-40B4-BE49-F238E27FC236}">
                <a16:creationId xmlns:a16="http://schemas.microsoft.com/office/drawing/2014/main" id="{4122DF38-C6CE-AA42-6704-EF493AAEFF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17" y="1876455"/>
            <a:ext cx="2799623" cy="396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23134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89784" y="671863"/>
            <a:ext cx="97835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335B74"/>
                </a:solidFill>
              </a:rPr>
              <a:t>Las siguientes adquisiciones pueden ser consultadas en la sede Pereira</a:t>
            </a:r>
          </a:p>
          <a:p>
            <a:pPr algn="ctr">
              <a:defRPr/>
            </a:pPr>
            <a:endParaRPr lang="es-MX" sz="2800" b="1" dirty="0">
              <a:solidFill>
                <a:srgbClr val="335B74"/>
              </a:solidFill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083993"/>
              </p:ext>
            </p:extLst>
          </p:nvPr>
        </p:nvGraphicFramePr>
        <p:xfrm>
          <a:off x="546552" y="2932777"/>
          <a:ext cx="2506749" cy="204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TRASTORNOS DE LA ARTICULACION TEMPOROMANDIBULAR: TERAPIA MANUAL, EJERCICIO Y TECNICAS INVASIVAS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FERNANDEZ DE LAS PEÑAS, CESAR; MESA JIMENEZ, JUAN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480451"/>
              </p:ext>
            </p:extLst>
          </p:nvPr>
        </p:nvGraphicFramePr>
        <p:xfrm>
          <a:off x="6087937" y="2895221"/>
          <a:ext cx="2506749" cy="241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PERIODONTOLOGIA E IMPLANTOLOGIA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VARGAS CASILLAS, ANA PATRICIA; YAÑEZ OCAMPO, BEATRIZ RAQUEL; MONTEAGUDO ARRIETA, CARLOS ALBERTO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2ª 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30963"/>
                  </a:ext>
                </a:extLst>
              </a:tr>
            </a:tbl>
          </a:graphicData>
        </a:graphic>
      </p:graphicFrame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BBAB2BF8-CF26-4EF9-A6C8-90F07D6DD3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8" t="15578" r="25143" b="15649"/>
          <a:stretch/>
        </p:blipFill>
        <p:spPr>
          <a:xfrm>
            <a:off x="10641418" y="568486"/>
            <a:ext cx="1062903" cy="1160859"/>
          </a:xfrm>
          <a:prstGeom prst="rect">
            <a:avLst/>
          </a:prstGeom>
        </p:spPr>
      </p:pic>
      <p:pic>
        <p:nvPicPr>
          <p:cNvPr id="4" name="Imagen 3" descr="Imagen que contiene animal&#10;&#10;Descripción generada automáticamente">
            <a:extLst>
              <a:ext uri="{FF2B5EF4-FFF2-40B4-BE49-F238E27FC236}">
                <a16:creationId xmlns:a16="http://schemas.microsoft.com/office/drawing/2014/main" id="{07DAF477-847E-9CDD-8EA7-E3E700E8E8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89" y="2260914"/>
            <a:ext cx="2621650" cy="3686695"/>
          </a:xfrm>
          <a:prstGeom prst="rect">
            <a:avLst/>
          </a:prstGeom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3891C599-6774-B66D-0DBE-3BF7F9339B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084" y="2260914"/>
            <a:ext cx="2844364" cy="392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58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89784" y="671863"/>
            <a:ext cx="97835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335B74"/>
                </a:solidFill>
              </a:rPr>
              <a:t>Las siguientes adquisiciones pueden ser consultadas en la sede Pereira</a:t>
            </a:r>
          </a:p>
          <a:p>
            <a:pPr algn="ctr">
              <a:defRPr/>
            </a:pPr>
            <a:endParaRPr lang="es-MX" sz="2800" b="1" dirty="0">
              <a:solidFill>
                <a:srgbClr val="335B74"/>
              </a:solidFill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09106"/>
              </p:ext>
            </p:extLst>
          </p:nvPr>
        </p:nvGraphicFramePr>
        <p:xfrm>
          <a:off x="543696" y="2865663"/>
          <a:ext cx="2506749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FUNDAMENTOS DE MEDICINA Y PATOLOGIA ORAL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ODELL, E.W.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9ª. 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30963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714560"/>
              </p:ext>
            </p:extLst>
          </p:nvPr>
        </p:nvGraphicFramePr>
        <p:xfrm>
          <a:off x="6114087" y="3227353"/>
          <a:ext cx="2506749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EL DIAGNOSTICO CLINICO EN NEUMOLOGIA PEDIATRIC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ARANGO LOBOGUERRERO, MAGNOLIA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</a:tbl>
          </a:graphicData>
        </a:graphic>
      </p:graphicFrame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BBAB2BF8-CF26-4EF9-A6C8-90F07D6DD3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8" t="15578" r="25143" b="15649"/>
          <a:stretch/>
        </p:blipFill>
        <p:spPr>
          <a:xfrm>
            <a:off x="10641418" y="568486"/>
            <a:ext cx="1062903" cy="1160859"/>
          </a:xfrm>
          <a:prstGeom prst="rect">
            <a:avLst/>
          </a:prstGeom>
        </p:spPr>
      </p:pic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11ACC52-5DD6-3C5A-20F9-8E54AC984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175" y="2160236"/>
            <a:ext cx="2605249" cy="3649376"/>
          </a:xfrm>
          <a:prstGeom prst="rect">
            <a:avLst/>
          </a:prstGeom>
        </p:spPr>
      </p:pic>
      <p:pic>
        <p:nvPicPr>
          <p:cNvPr id="6" name="Imagen 5" descr="Aplicación&#10;&#10;Descripción generada automáticamente con confianza baja">
            <a:extLst>
              <a:ext uri="{FF2B5EF4-FFF2-40B4-BE49-F238E27FC236}">
                <a16:creationId xmlns:a16="http://schemas.microsoft.com/office/drawing/2014/main" id="{50526464-71A8-552C-91E5-B72AF16360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07" y="2160235"/>
            <a:ext cx="2799918" cy="358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16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89784" y="671863"/>
            <a:ext cx="9783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335B74"/>
                </a:solidFill>
              </a:rPr>
              <a:t>Las siguientes adquisiciones pueden ser consultadas en la sede Medellín y Pereira </a:t>
            </a:r>
            <a:endParaRPr lang="es-CO" sz="2800" b="1" dirty="0">
              <a:solidFill>
                <a:srgbClr val="335B74"/>
              </a:solidFill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48413"/>
              </p:ext>
            </p:extLst>
          </p:nvPr>
        </p:nvGraphicFramePr>
        <p:xfrm>
          <a:off x="576235" y="3019707"/>
          <a:ext cx="2506749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MANUAL CLINICO DEL PERRO Y GATO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MUÑOZ RASCON, PILAR; MORGAZ RODRIGUEZ, JUAN; GALAN RODRIGUEZ, ALBA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948695"/>
              </p:ext>
            </p:extLst>
          </p:nvPr>
        </p:nvGraphicFramePr>
        <p:xfrm>
          <a:off x="6226822" y="3019707"/>
          <a:ext cx="2506749" cy="204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FUNDAMENTOS</a:t>
                      </a:r>
                      <a:r>
                        <a:rPr lang="es-CO" sz="1400" dirty="0"/>
                        <a:t> DE ODONTOLOGIA: INFECCIONES MAXILOFACIALES DE ORIGEN DENTAL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RADI LONDOÑO, JOSE NAYIB; VILLEGAS ACOSTA, FLOR ANGELA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</a:tbl>
          </a:graphicData>
        </a:graphic>
      </p:graphicFrame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BBAB2BF8-CF26-4EF9-A6C8-90F07D6DD3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8" t="15578" r="25143" b="15649"/>
          <a:stretch/>
        </p:blipFill>
        <p:spPr>
          <a:xfrm>
            <a:off x="10641418" y="568486"/>
            <a:ext cx="1062903" cy="1160859"/>
          </a:xfrm>
          <a:prstGeom prst="rect">
            <a:avLst/>
          </a:prstGeom>
        </p:spPr>
      </p:pic>
      <p:pic>
        <p:nvPicPr>
          <p:cNvPr id="5" name="Imagen 4" descr="Un perro y un gato&#10;&#10;Descripción generada automáticamente">
            <a:extLst>
              <a:ext uri="{FF2B5EF4-FFF2-40B4-BE49-F238E27FC236}">
                <a16:creationId xmlns:a16="http://schemas.microsoft.com/office/drawing/2014/main" id="{660993C6-29EB-4CDA-A35A-C05B8A222D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44" y="2299807"/>
            <a:ext cx="2460607" cy="3278759"/>
          </a:xfrm>
          <a:prstGeom prst="rect">
            <a:avLst/>
          </a:prstGeom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17863050-FB24-3ABB-693D-5F6BF12AE0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27" y="2299807"/>
            <a:ext cx="2521285" cy="35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07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89784" y="671863"/>
            <a:ext cx="9783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335B74"/>
                </a:solidFill>
              </a:rPr>
              <a:t>Las siguientes adquisiciones pueden ser consultadas en la sede Medellín y Pereira </a:t>
            </a:r>
            <a:endParaRPr lang="es-CO" sz="2800" b="1" dirty="0">
              <a:solidFill>
                <a:srgbClr val="335B74"/>
              </a:solidFill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598895"/>
              </p:ext>
            </p:extLst>
          </p:nvPr>
        </p:nvGraphicFramePr>
        <p:xfrm>
          <a:off x="613210" y="3362545"/>
          <a:ext cx="2686414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414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FISIOPATOLOGIA REPRODUCTIVA DE LA VACA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SCHROEDER WEISBACH, HANS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1999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633145"/>
              </p:ext>
            </p:extLst>
          </p:nvPr>
        </p:nvGraphicFramePr>
        <p:xfrm>
          <a:off x="6096000" y="3070445"/>
          <a:ext cx="2489051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051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TRATAMIENTO DE OCLUSION Y AFECCIONES TEMPOROMANDIBULARES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OKESON, JEFFREY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8ª 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30963"/>
                  </a:ext>
                </a:extLst>
              </a:tr>
            </a:tbl>
          </a:graphicData>
        </a:graphic>
      </p:graphicFrame>
      <p:pic>
        <p:nvPicPr>
          <p:cNvPr id="19" name="Imagen 18" descr="Logotipo&#10;&#10;Descripción generada automáticamente">
            <a:extLst>
              <a:ext uri="{FF2B5EF4-FFF2-40B4-BE49-F238E27FC236}">
                <a16:creationId xmlns:a16="http://schemas.microsoft.com/office/drawing/2014/main" id="{BBAB2BF8-CF26-4EF9-A6C8-90F07D6DD3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8" t="15578" r="25143" b="15649"/>
          <a:stretch/>
        </p:blipFill>
        <p:spPr>
          <a:xfrm>
            <a:off x="10641418" y="568486"/>
            <a:ext cx="1062903" cy="1160859"/>
          </a:xfrm>
          <a:prstGeom prst="rect">
            <a:avLst/>
          </a:prstGeom>
        </p:spPr>
      </p:pic>
      <p:pic>
        <p:nvPicPr>
          <p:cNvPr id="3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B1FE3321-C56C-2619-3BA3-506F28895B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32" y="2451083"/>
            <a:ext cx="2027046" cy="2898676"/>
          </a:xfrm>
          <a:prstGeom prst="rect">
            <a:avLst/>
          </a:prstGeom>
        </p:spPr>
      </p:pic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78DDB5E4-B332-B626-2538-2101CF34FB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56" y="2383971"/>
            <a:ext cx="2514791" cy="32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28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07399" y="640649"/>
            <a:ext cx="10591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335B74"/>
                </a:solidFill>
              </a:rPr>
              <a:t>Las siguientes adquisiciones pueden ser consultadas en la sede Medellín y Pereira </a:t>
            </a:r>
            <a:endParaRPr lang="es-CO" sz="2800" b="1" dirty="0">
              <a:solidFill>
                <a:srgbClr val="335B74"/>
              </a:solidFill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520405"/>
              </p:ext>
            </p:extLst>
          </p:nvPr>
        </p:nvGraphicFramePr>
        <p:xfrm>
          <a:off x="546552" y="2932777"/>
          <a:ext cx="2506749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FARMACOLOGIA VETERINARIA: FUNDAMENTOS Y APLICACIONES TERAPEUTICAS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BOTANA LOPEZ, LUIS MIGUEL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2ª.ED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30963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640642"/>
              </p:ext>
            </p:extLst>
          </p:nvPr>
        </p:nvGraphicFramePr>
        <p:xfrm>
          <a:off x="6236798" y="3280249"/>
          <a:ext cx="2506749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FUNDAMENTOS DE FARMACOLOGIA Y TERAPEUTICA VETERINARIA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RESTREPO SALAZAR, JUAN GONZALO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</a:tbl>
          </a:graphicData>
        </a:graphic>
      </p:graphicFrame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BBAB2BF8-CF26-4EF9-A6C8-90F07D6DD3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8" t="15578" r="25143" b="15649"/>
          <a:stretch/>
        </p:blipFill>
        <p:spPr>
          <a:xfrm>
            <a:off x="10667021" y="640649"/>
            <a:ext cx="1062903" cy="1160859"/>
          </a:xfrm>
          <a:prstGeom prst="rect">
            <a:avLst/>
          </a:prstGeom>
        </p:spPr>
      </p:pic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DA99804-A978-650E-AE6E-B21114F2B9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54" y="2436368"/>
            <a:ext cx="2546103" cy="3602736"/>
          </a:xfrm>
          <a:prstGeom prst="rect">
            <a:avLst/>
          </a:prstGeom>
        </p:spPr>
      </p:pic>
      <p:pic>
        <p:nvPicPr>
          <p:cNvPr id="8" name="Imagen 7" descr="Diagrama, Texto&#10;&#10;Descripción generada automáticamente">
            <a:extLst>
              <a:ext uri="{FF2B5EF4-FFF2-40B4-BE49-F238E27FC236}">
                <a16:creationId xmlns:a16="http://schemas.microsoft.com/office/drawing/2014/main" id="{D7F65667-FAE2-0034-A7AC-1BB01EE065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593" y="2312924"/>
            <a:ext cx="2744855" cy="38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4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07399" y="640649"/>
            <a:ext cx="10591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335B74"/>
                </a:solidFill>
              </a:rPr>
              <a:t>Las siguientes adquisiciones pueden ser consultadas en la sede Medellín y Pereira </a:t>
            </a:r>
            <a:endParaRPr lang="es-CO" sz="2800" b="1" dirty="0">
              <a:solidFill>
                <a:srgbClr val="335B74"/>
              </a:solidFill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316414"/>
              </p:ext>
            </p:extLst>
          </p:nvPr>
        </p:nvGraphicFramePr>
        <p:xfrm>
          <a:off x="546552" y="2932777"/>
          <a:ext cx="2506749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CIRUGIA EN CLINICA DE PEQUEÑOS ANIMALES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R</a:t>
                      </a:r>
                      <a:r>
                        <a:rPr lang="es-CO" sz="1400" dirty="0"/>
                        <a:t>ODRIGUEZ GOMEZ, JOSE; MARTINEZ SAÑUDO, MARIA JOSE; GRAUS MORALES, JAIME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571583"/>
              </p:ext>
            </p:extLst>
          </p:nvPr>
        </p:nvGraphicFramePr>
        <p:xfrm>
          <a:off x="6229394" y="2932777"/>
          <a:ext cx="2506749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TRAUMATOLOGIA EN PEQUEÑOS ANIMALES : RESOLUCION DE LAS FRACTURAS MAS FRECUENTES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ZAERA POLO, JUAN PABLO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2ª. Ed.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</a:tbl>
          </a:graphicData>
        </a:graphic>
      </p:graphicFrame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BBAB2BF8-CF26-4EF9-A6C8-90F07D6DD3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8" t="15578" r="25143" b="15649"/>
          <a:stretch/>
        </p:blipFill>
        <p:spPr>
          <a:xfrm>
            <a:off x="10667021" y="640649"/>
            <a:ext cx="1062903" cy="1160859"/>
          </a:xfrm>
          <a:prstGeom prst="rect">
            <a:avLst/>
          </a:prstGeom>
        </p:spPr>
      </p:pic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0A18832A-B83A-EAAB-2DC6-289D53EE1F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08" y="2114027"/>
            <a:ext cx="2514153" cy="3306706"/>
          </a:xfrm>
          <a:prstGeom prst="rect">
            <a:avLst/>
          </a:prstGeom>
        </p:spPr>
      </p:pic>
      <p:pic>
        <p:nvPicPr>
          <p:cNvPr id="6" name="Imagen 5" descr="Un perro en la pantalla de un celular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id="{004995A1-E59C-440A-9E20-21CCEB1932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80" y="1937856"/>
            <a:ext cx="2847844" cy="360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16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89784" y="671863"/>
            <a:ext cx="9783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335B74"/>
                </a:solidFill>
              </a:rPr>
              <a:t>Las siguientes adquisiciones pueden ser consultadas en la sede Medellín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465968"/>
              </p:ext>
            </p:extLst>
          </p:nvPr>
        </p:nvGraphicFramePr>
        <p:xfrm>
          <a:off x="546551" y="2932777"/>
          <a:ext cx="2506749" cy="2273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1156870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 DATA EN RECURSOS HUMANOS: ANALYTICS Y METRICAS PARA OPTIMIZAR EL RENDIMIENTO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292949">
                <a:tc>
                  <a:txBody>
                    <a:bodyPr/>
                    <a:lstStyle/>
                    <a:p>
                      <a:pPr algn="ctr"/>
                      <a:r>
                        <a:rPr lang="es-C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MARR, BERNARD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444214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346904"/>
              </p:ext>
            </p:extLst>
          </p:nvPr>
        </p:nvGraphicFramePr>
        <p:xfrm>
          <a:off x="6096000" y="2909631"/>
          <a:ext cx="2506749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ADMINISTRACION DE PROYECTOS : UN ENFOQUE PRACTICO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LARSON, ERIK W.; GRAY, CLIFFORD F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8ª. 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30963"/>
                  </a:ext>
                </a:extLst>
              </a:tr>
            </a:tbl>
          </a:graphicData>
        </a:graphic>
      </p:graphicFrame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BBAB2BF8-CF26-4EF9-A6C8-90F07D6DD3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8" t="15578" r="25143" b="15649"/>
          <a:stretch/>
        </p:blipFill>
        <p:spPr>
          <a:xfrm>
            <a:off x="10641418" y="568486"/>
            <a:ext cx="1062903" cy="1160859"/>
          </a:xfrm>
          <a:prstGeom prst="rect">
            <a:avLst/>
          </a:prstGeom>
        </p:spPr>
      </p:pic>
      <p:pic>
        <p:nvPicPr>
          <p:cNvPr id="11" name="Imagen 10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67A0D2AA-4BEB-BE5C-40C6-04AB746F4B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45" y="2039916"/>
            <a:ext cx="2722919" cy="3809190"/>
          </a:xfrm>
          <a:prstGeom prst="rect">
            <a:avLst/>
          </a:prstGeom>
        </p:spPr>
      </p:pic>
      <p:pic>
        <p:nvPicPr>
          <p:cNvPr id="13" name="Imagen 12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84AB095-9885-E1D4-EF5F-4F8F7F2F4C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413" y="2130859"/>
            <a:ext cx="2933908" cy="38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55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89784" y="671863"/>
            <a:ext cx="9783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335B74"/>
                </a:solidFill>
              </a:rPr>
              <a:t>Las siguientes adquisiciones pueden ser consultadas en la sede Medellín</a:t>
            </a: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805174"/>
              </p:ext>
            </p:extLst>
          </p:nvPr>
        </p:nvGraphicFramePr>
        <p:xfrm>
          <a:off x="6096000" y="2613053"/>
          <a:ext cx="2506749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ADMINISTRACION: PENSAMIENTO, PROCESOS ESTRATEGISCOS Y ADMINISTRATIVOS PARA LA ERA DE LA INTELIGENCIA ARTIFICIAL</a:t>
                      </a:r>
                      <a:endParaRPr lang="es-C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HERNANDEZ Y RODRIGUEZ, SERGIO; PALAFOX DE ANDA, GUSTAVO, AGUADO CORTES, CESAR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</a:tbl>
          </a:graphicData>
        </a:graphic>
      </p:graphicFrame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BBAB2BF8-CF26-4EF9-A6C8-90F07D6DD3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8" t="15578" r="25143" b="15649"/>
          <a:stretch/>
        </p:blipFill>
        <p:spPr>
          <a:xfrm>
            <a:off x="10641418" y="568486"/>
            <a:ext cx="1062903" cy="1160859"/>
          </a:xfrm>
          <a:prstGeom prst="rect">
            <a:avLst/>
          </a:prstGeom>
        </p:spPr>
      </p:pic>
      <p:pic>
        <p:nvPicPr>
          <p:cNvPr id="1026" name="Picture 2" descr="Ingebook - EVALUACIÓN DE PROYECTOS 9ED -">
            <a:extLst>
              <a:ext uri="{FF2B5EF4-FFF2-40B4-BE49-F238E27FC236}">
                <a16:creationId xmlns:a16="http://schemas.microsoft.com/office/drawing/2014/main" id="{B3777ACE-D31A-9FC8-8D00-14021D8EE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64" y="2337494"/>
            <a:ext cx="2642520" cy="339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75B6601-BA10-3BF7-AB08-628D0AD84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846898"/>
              </p:ext>
            </p:extLst>
          </p:nvPr>
        </p:nvGraphicFramePr>
        <p:xfrm>
          <a:off x="597957" y="2909631"/>
          <a:ext cx="250674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EVALUACIÓN DE PROYECTOS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BACA URBINA, GABIRL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9ª. 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30963"/>
                  </a:ext>
                </a:extLst>
              </a:tr>
            </a:tbl>
          </a:graphicData>
        </a:graphic>
      </p:graphicFrame>
      <p:pic>
        <p:nvPicPr>
          <p:cNvPr id="1028" name="Picture 4" descr="ADMINISTRACION PENSAMIENTO PROCESOS ESTRATEGICOS Y ADMINISTRATIVOS PARA LA  ERA DE LA INTELIGENCIA ARTIFICIAL">
            <a:extLst>
              <a:ext uri="{FF2B5EF4-FFF2-40B4-BE49-F238E27FC236}">
                <a16:creationId xmlns:a16="http://schemas.microsoft.com/office/drawing/2014/main" id="{BA46ED16-444C-6EB3-C390-94BF63635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265" y="2291237"/>
            <a:ext cx="2928395" cy="354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063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89784" y="671863"/>
            <a:ext cx="9783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335B74"/>
                </a:solidFill>
              </a:rPr>
              <a:t>Las siguientes adquisiciones pueden ser consultadas en la sede Medellín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907583"/>
              </p:ext>
            </p:extLst>
          </p:nvPr>
        </p:nvGraphicFramePr>
        <p:xfrm>
          <a:off x="2392630" y="2970947"/>
          <a:ext cx="2506749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COHEN VIAS DE LA PULPA</a:t>
                      </a:r>
                      <a:r>
                        <a:rPr lang="es-CO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BERMAN, LOUIS H.; HARGREAVES, KENNETH M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</a:tbl>
          </a:graphicData>
        </a:graphic>
      </p:graphicFrame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BBAB2BF8-CF26-4EF9-A6C8-90F07D6DD3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8" t="15578" r="25143" b="15649"/>
          <a:stretch/>
        </p:blipFill>
        <p:spPr>
          <a:xfrm>
            <a:off x="10641418" y="568486"/>
            <a:ext cx="1062903" cy="1160859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6C54CCFB-64DF-91FD-C5D9-6588A2AD4C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87" y="2079056"/>
            <a:ext cx="2882430" cy="38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72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89784" y="671863"/>
            <a:ext cx="9783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rgbClr val="335B74"/>
                </a:solidFill>
              </a:rPr>
              <a:t>Las siguientes adquisiciones pueden ser consultadas en la sede Medellín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/>
        </p:nvGraphicFramePr>
        <p:xfrm>
          <a:off x="580608" y="2887057"/>
          <a:ext cx="2506749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IMAGENES DE LA ARTICULACION TEMPOROMANDIBULAR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ROZYLO-KALINOWSKA, INGRID; ORHAN, KAAN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/>
        </p:nvGraphicFramePr>
        <p:xfrm>
          <a:off x="6155234" y="3020708"/>
          <a:ext cx="2506749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49">
                  <a:extLst>
                    <a:ext uri="{9D8B030D-6E8A-4147-A177-3AD203B41FA5}">
                      <a16:colId xmlns:a16="http://schemas.microsoft.com/office/drawing/2014/main" val="580115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PROPEDEUTICA Y SEMIOLOGIA EN ODONTOLOGIA</a:t>
                      </a:r>
                      <a:endParaRPr lang="es-C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IBAÑEZ MANCERA, NORMA GUADALUPE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49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2ª.ED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0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30963"/>
                  </a:ext>
                </a:extLst>
              </a:tr>
            </a:tbl>
          </a:graphicData>
        </a:graphic>
      </p:graphicFrame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BBAB2BF8-CF26-4EF9-A6C8-90F07D6DD3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98" t="15578" r="25143" b="15649"/>
          <a:stretch/>
        </p:blipFill>
        <p:spPr>
          <a:xfrm>
            <a:off x="10641418" y="568486"/>
            <a:ext cx="1062903" cy="1160859"/>
          </a:xfrm>
          <a:prstGeom prst="rect">
            <a:avLst/>
          </a:prstGeom>
        </p:spPr>
      </p:pic>
      <p:pic>
        <p:nvPicPr>
          <p:cNvPr id="6" name="Imagen 5" descr="Diagrama, Texto&#10;&#10;Descripción generada automáticamente">
            <a:extLst>
              <a:ext uri="{FF2B5EF4-FFF2-40B4-BE49-F238E27FC236}">
                <a16:creationId xmlns:a16="http://schemas.microsoft.com/office/drawing/2014/main" id="{E533B398-DD6A-2D21-EB7F-CA2DC2FCD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66" y="2042045"/>
            <a:ext cx="2850459" cy="3925223"/>
          </a:xfrm>
          <a:prstGeom prst="rect">
            <a:avLst/>
          </a:prstGeom>
        </p:spPr>
      </p:pic>
      <p:pic>
        <p:nvPicPr>
          <p:cNvPr id="11" name="Imagen 10" descr="Diagrama&#10;&#10;Descripción generada automáticamente">
            <a:extLst>
              <a:ext uri="{FF2B5EF4-FFF2-40B4-BE49-F238E27FC236}">
                <a16:creationId xmlns:a16="http://schemas.microsoft.com/office/drawing/2014/main" id="{4122DF38-C6CE-AA42-6704-EF493AAEFF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687" y="2212432"/>
            <a:ext cx="2532601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23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45528EBB13B140BD08ECDE729E11F8" ma:contentTypeVersion="13" ma:contentTypeDescription="Crear nuevo documento." ma:contentTypeScope="" ma:versionID="a95ffc9a9e7bf0d1f56a793450976064">
  <xsd:schema xmlns:xsd="http://www.w3.org/2001/XMLSchema" xmlns:xs="http://www.w3.org/2001/XMLSchema" xmlns:p="http://schemas.microsoft.com/office/2006/metadata/properties" xmlns:ns2="29c1c09d-3311-43f8-b81a-4b51d278fb10" xmlns:ns3="7852f549-a69c-4615-9490-b47b4a425ca5" targetNamespace="http://schemas.microsoft.com/office/2006/metadata/properties" ma:root="true" ma:fieldsID="b5bca2075c8bfc503f8249dbc2618568" ns2:_="" ns3:_="">
    <xsd:import namespace="29c1c09d-3311-43f8-b81a-4b51d278fb10"/>
    <xsd:import namespace="7852f549-a69c-4615-9490-b47b4a425ca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1c09d-3311-43f8-b81a-4b51d278fb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2f549-a69c-4615-9490-b47b4a425c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EF8EE5-FF1A-44BD-AB27-A01799BE29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2928DC-4962-4ED8-9508-39B6C26CF6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1c09d-3311-43f8-b81a-4b51d278fb10"/>
    <ds:schemaRef ds:uri="7852f549-a69c-4615-9490-b47b4a425c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604D6E-F7A8-49FF-8152-C8A4F56BD27A}">
  <ds:schemaRefs>
    <ds:schemaRef ds:uri="http://schemas.microsoft.com/office/2006/metadata/properties"/>
    <ds:schemaRef ds:uri="http://schemas.openxmlformats.org/package/2006/metadata/core-properties"/>
    <ds:schemaRef ds:uri="7852f549-a69c-4615-9490-b47b4a425ca5"/>
    <ds:schemaRef ds:uri="http://purl.org/dc/dcmitype/"/>
    <ds:schemaRef ds:uri="http://schemas.microsoft.com/office/infopath/2007/PartnerControls"/>
    <ds:schemaRef ds:uri="http://schemas.microsoft.com/office/2006/documentManagement/types"/>
    <ds:schemaRef ds:uri="29c1c09d-3311-43f8-b81a-4b51d278fb10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</TotalTime>
  <Words>686</Words>
  <Application>Microsoft Office PowerPoint</Application>
  <PresentationFormat>Panorámica</PresentationFormat>
  <Paragraphs>127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Dreaming Outloud Pro</vt:lpstr>
      <vt:lpstr>MV Boli</vt:lpstr>
      <vt:lpstr>4_Tema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Melisa Henao Lopez</dc:creator>
  <cp:lastModifiedBy>Juan Carlos Osorio Casas</cp:lastModifiedBy>
  <cp:revision>83</cp:revision>
  <dcterms:created xsi:type="dcterms:W3CDTF">2021-09-14T22:56:14Z</dcterms:created>
  <dcterms:modified xsi:type="dcterms:W3CDTF">2023-06-20T14:11:33Z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0x010100EC45528EBB13B140BD08ECDE729E11F8</vt:lpwstr>
  </property>
</Properties>
</file>